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31"/>
  </p:notesMasterIdLst>
  <p:sldIdLst>
    <p:sldId id="259" r:id="rId6"/>
    <p:sldId id="262" r:id="rId7"/>
    <p:sldId id="264" r:id="rId8"/>
    <p:sldId id="459" r:id="rId9"/>
    <p:sldId id="266" r:id="rId10"/>
    <p:sldId id="480" r:id="rId11"/>
    <p:sldId id="422" r:id="rId12"/>
    <p:sldId id="497" r:id="rId13"/>
    <p:sldId id="498" r:id="rId14"/>
    <p:sldId id="499" r:id="rId15"/>
    <p:sldId id="494" r:id="rId16"/>
    <p:sldId id="481" r:id="rId17"/>
    <p:sldId id="500" r:id="rId18"/>
    <p:sldId id="502" r:id="rId19"/>
    <p:sldId id="501" r:id="rId20"/>
    <p:sldId id="482" r:id="rId21"/>
    <p:sldId id="483" r:id="rId22"/>
    <p:sldId id="503" r:id="rId23"/>
    <p:sldId id="495" r:id="rId24"/>
    <p:sldId id="496" r:id="rId25"/>
    <p:sldId id="504" r:id="rId26"/>
    <p:sldId id="505" r:id="rId27"/>
    <p:sldId id="274" r:id="rId28"/>
    <p:sldId id="460" r:id="rId29"/>
    <p:sldId id="421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IBM Plex Sans SemiBold" panose="020B0703050203000203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02" autoAdjust="0"/>
  </p:normalViewPr>
  <p:slideViewPr>
    <p:cSldViewPr snapToGrid="0">
      <p:cViewPr varScale="1">
        <p:scale>
          <a:sx n="99" d="100"/>
          <a:sy n="99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1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32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66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603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021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375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71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242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1833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517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377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6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214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59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6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8. Как идентифицировать и оценить риски проекта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Пример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7" name="Google Shape;1445;p80">
            <a:extLst>
              <a:ext uri="{FF2B5EF4-FFF2-40B4-BE49-F238E27FC236}">
                <a16:creationId xmlns:a16="http://schemas.microsoft.com/office/drawing/2014/main" id="{0FF1A718-0E9A-4C40-921E-B9D689D1ECED}"/>
              </a:ext>
            </a:extLst>
          </p:cNvPr>
          <p:cNvSpPr txBox="1"/>
          <p:nvPr/>
        </p:nvSpPr>
        <p:spPr>
          <a:xfrm>
            <a:off x="540000" y="2057661"/>
            <a:ext cx="2280189" cy="2365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13366" defTabSz="534650">
              <a:spcAft>
                <a:spcPts val="600"/>
              </a:spcAft>
              <a:buClr>
                <a:srgbClr val="000000"/>
              </a:buClr>
              <a:defRPr/>
            </a:pPr>
            <a:r>
              <a:rPr lang="ru-RU" sz="1200" b="1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Чистые риски</a:t>
            </a:r>
          </a:p>
          <a:p>
            <a:pPr marL="177800" indent="-177800" defTabSz="5346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Пожар;</a:t>
            </a:r>
          </a:p>
          <a:p>
            <a:pPr marL="177800" indent="-177800" defTabSz="5346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Отсутствие на рынке необходимых специалистов для выполнения специфических работ;</a:t>
            </a:r>
          </a:p>
          <a:p>
            <a:pPr marL="177800" indent="-177800" defTabSz="5346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Наличие конкурента;</a:t>
            </a:r>
          </a:p>
          <a:p>
            <a:pPr marL="177800" indent="-177800" defTabSz="5346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Нестабильная политическая обстановка;</a:t>
            </a:r>
          </a:p>
          <a:p>
            <a:pPr marL="177800" indent="-177800" defTabSz="5346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...</a:t>
            </a:r>
            <a:endParaRPr sz="1200" kern="0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" name="Google Shape;1446;p80">
            <a:extLst>
              <a:ext uri="{FF2B5EF4-FFF2-40B4-BE49-F238E27FC236}">
                <a16:creationId xmlns:a16="http://schemas.microsoft.com/office/drawing/2014/main" id="{00A00A46-EC57-43FB-BFB5-BB532A50573D}"/>
              </a:ext>
            </a:extLst>
          </p:cNvPr>
          <p:cNvSpPr txBox="1"/>
          <p:nvPr/>
        </p:nvSpPr>
        <p:spPr>
          <a:xfrm>
            <a:off x="3591088" y="2053606"/>
            <a:ext cx="2368010" cy="243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7426" defTabSz="534650">
              <a:spcAft>
                <a:spcPts val="600"/>
              </a:spcAft>
              <a:buClr>
                <a:srgbClr val="000000"/>
              </a:buClr>
              <a:defRPr/>
            </a:pPr>
            <a:r>
              <a:rPr lang="ru-RU" sz="1200" b="1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Возможности</a:t>
            </a:r>
          </a:p>
          <a:p>
            <a:pPr marL="177800" indent="-171450" defTabSz="5346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Принят законодательный акт, позволяющий Вам беспошлинно завозить импортное оборудование на проект;</a:t>
            </a:r>
          </a:p>
          <a:p>
            <a:pPr marL="177800" indent="-171450" defTabSz="5346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</a:t>
            </a:r>
            <a:endParaRPr sz="1200" kern="0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" name="Google Shape;1447;p80">
            <a:extLst>
              <a:ext uri="{FF2B5EF4-FFF2-40B4-BE49-F238E27FC236}">
                <a16:creationId xmlns:a16="http://schemas.microsoft.com/office/drawing/2014/main" id="{5E441413-281E-4214-B5FD-2C7658E52831}"/>
              </a:ext>
            </a:extLst>
          </p:cNvPr>
          <p:cNvSpPr txBox="1"/>
          <p:nvPr/>
        </p:nvSpPr>
        <p:spPr>
          <a:xfrm>
            <a:off x="6517950" y="1859796"/>
            <a:ext cx="1905081" cy="1740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5244" rIns="0" bIns="0" anchor="t" anchorCtr="0">
            <a:noAutofit/>
          </a:bodyPr>
          <a:lstStyle/>
          <a:p>
            <a:pPr marL="13366" indent="-6312" defTabSz="534650">
              <a:spcAft>
                <a:spcPts val="600"/>
              </a:spcAft>
              <a:buClr>
                <a:srgbClr val="000000"/>
              </a:buClr>
              <a:defRPr/>
            </a:pPr>
            <a:r>
              <a:rPr lang="ru-RU" sz="1200" b="1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Бизнес-риски</a:t>
            </a:r>
          </a:p>
          <a:p>
            <a:pPr marL="177800" indent="-177800" defTabSz="5346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Рост и падение курса иностранной валюты;</a:t>
            </a:r>
          </a:p>
          <a:p>
            <a:pPr marL="177800" indent="-177800" defTabSz="534650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ru-RU" sz="12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…</a:t>
            </a:r>
            <a:endParaRPr sz="1200" kern="0" dirty="0">
              <a:solidFill>
                <a:srgbClr val="01010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" name="Google Shape;1448;p80">
            <a:extLst>
              <a:ext uri="{FF2B5EF4-FFF2-40B4-BE49-F238E27FC236}">
                <a16:creationId xmlns:a16="http://schemas.microsoft.com/office/drawing/2014/main" id="{CD9F1CA0-CAED-4E79-8360-3CD57DFB8E11}"/>
              </a:ext>
            </a:extLst>
          </p:cNvPr>
          <p:cNvSpPr/>
          <p:nvPr/>
        </p:nvSpPr>
        <p:spPr>
          <a:xfrm>
            <a:off x="553182" y="1309325"/>
            <a:ext cx="612281" cy="612281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534650">
              <a:buClr>
                <a:srgbClr val="000000"/>
              </a:buClr>
              <a:defRPr/>
            </a:pP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1449;p80">
            <a:extLst>
              <a:ext uri="{FF2B5EF4-FFF2-40B4-BE49-F238E27FC236}">
                <a16:creationId xmlns:a16="http://schemas.microsoft.com/office/drawing/2014/main" id="{E40F7255-205F-4C5A-9333-F758245C31CF}"/>
              </a:ext>
            </a:extLst>
          </p:cNvPr>
          <p:cNvSpPr/>
          <p:nvPr/>
        </p:nvSpPr>
        <p:spPr>
          <a:xfrm>
            <a:off x="3284776" y="1309325"/>
            <a:ext cx="45719" cy="2991455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534650">
              <a:buClr>
                <a:srgbClr val="000000"/>
              </a:buClr>
              <a:defRPr/>
            </a:pP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1450;p80">
            <a:extLst>
              <a:ext uri="{FF2B5EF4-FFF2-40B4-BE49-F238E27FC236}">
                <a16:creationId xmlns:a16="http://schemas.microsoft.com/office/drawing/2014/main" id="{722E2E57-96BC-4610-BCB5-9B470A1277A8}"/>
              </a:ext>
            </a:extLst>
          </p:cNvPr>
          <p:cNvSpPr/>
          <p:nvPr/>
        </p:nvSpPr>
        <p:spPr>
          <a:xfrm>
            <a:off x="3591088" y="1309325"/>
            <a:ext cx="612282" cy="61228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534650">
              <a:buClr>
                <a:srgbClr val="000000"/>
              </a:buClr>
              <a:defRPr/>
            </a:pP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1451;p80">
            <a:extLst>
              <a:ext uri="{FF2B5EF4-FFF2-40B4-BE49-F238E27FC236}">
                <a16:creationId xmlns:a16="http://schemas.microsoft.com/office/drawing/2014/main" id="{0488C4F6-1844-485F-BDA1-849922F21964}"/>
              </a:ext>
            </a:extLst>
          </p:cNvPr>
          <p:cNvSpPr/>
          <p:nvPr/>
        </p:nvSpPr>
        <p:spPr>
          <a:xfrm flipH="1">
            <a:off x="6176486" y="1309325"/>
            <a:ext cx="45719" cy="2991455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534650">
              <a:buClr>
                <a:srgbClr val="000000"/>
              </a:buClr>
              <a:defRPr/>
            </a:pP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4" name="Google Shape;1452;p80">
            <a:extLst>
              <a:ext uri="{FF2B5EF4-FFF2-40B4-BE49-F238E27FC236}">
                <a16:creationId xmlns:a16="http://schemas.microsoft.com/office/drawing/2014/main" id="{11FBCD26-52A2-4939-99C9-8F0BFD1D60BC}"/>
              </a:ext>
            </a:extLst>
          </p:cNvPr>
          <p:cNvSpPr/>
          <p:nvPr/>
        </p:nvSpPr>
        <p:spPr>
          <a:xfrm>
            <a:off x="6596070" y="1309324"/>
            <a:ext cx="612282" cy="61228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534650">
              <a:buClr>
                <a:srgbClr val="000000"/>
              </a:buClr>
              <a:defRPr/>
            </a:pPr>
            <a:endParaRPr sz="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1AA8A14B-A0E6-4672-8C9D-5034E8A5F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942" y="3674691"/>
            <a:ext cx="1252178" cy="125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62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идентифицировать риски?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79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81067"/>
            <a:ext cx="4574440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Это инструмент, который обеспечивает системный подход к определению фактических причин возникновения рисков и проблем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Также называется: «причинно-следственная диаграмма» (англ.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Cause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and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Effect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Diagram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) или «</a:t>
            </a:r>
            <a:r>
              <a:rPr lang="ru-RU" sz="1400" b="1" dirty="0">
                <a:solidFill>
                  <a:schemeClr val="accent1"/>
                </a:solidFill>
                <a:highlight>
                  <a:schemeClr val="lt1"/>
                </a:highlight>
              </a:rPr>
              <a:t>рыбий скелет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» (англ.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Fishbone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Diagram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Метод был предложен в 1952 году профессором Токийского университета, крупнейшим специалистом в области управления качеством Каору Исикавой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Диаграмма Исикавы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4B4E0B-CC0D-4027-81F5-CBAC04152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978" y="1658503"/>
            <a:ext cx="3241426" cy="19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Пример Диаграммы Исикавы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992AB9F-491C-47C1-BC69-1B8C5DE7C9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0000" y="1210077"/>
            <a:ext cx="8064000" cy="35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0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272539"/>
            <a:ext cx="3852000" cy="57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Разработка мобильной игры – стартап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4" y="512400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601203" y="2487385"/>
            <a:ext cx="2634711" cy="9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Идентифицируем риски с помощью диаграммы Исикавы</a:t>
            </a:r>
          </a:p>
        </p:txBody>
      </p:sp>
    </p:spTree>
    <p:extLst>
      <p:ext uri="{BB962C8B-B14F-4D97-AF65-F5344CB8AC3E}">
        <p14:creationId xmlns:p14="http://schemas.microsoft.com/office/powerpoint/2010/main" val="307299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Идентифицировали, а что дальше?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561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109338"/>
            <a:ext cx="7443021" cy="28039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Это инструмент процесса управления угрозами, предназначенный для повышения объективности его интерпретации.  Чтобы поместить пункт в матрицу, необходимо присвоить ему рейтинг вероятности и величины ущерба для проекта.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66963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Матрица рисков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9FB87DB-E74C-4DFC-90A5-6A2AAC5C7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54"/>
          <a:stretch/>
        </p:blipFill>
        <p:spPr>
          <a:xfrm>
            <a:off x="1508576" y="1983783"/>
            <a:ext cx="6387810" cy="30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109338"/>
            <a:ext cx="7443021" cy="28039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54013" indent="-346075" defTabSz="534650">
              <a:spcAft>
                <a:spcPts val="600"/>
              </a:spcAft>
              <a:buClr>
                <a:schemeClr val="accent1"/>
              </a:buClr>
              <a:buSzPct val="100000"/>
              <a:buFont typeface="IBM Plex Sans"/>
              <a:buChar char="•"/>
            </a:pPr>
            <a:r>
              <a:rPr lang="ru-RU" sz="1400" b="1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Arial"/>
              </a:rPr>
              <a:t>Низкий: </a:t>
            </a:r>
            <a:r>
              <a:rPr lang="ru-RU" sz="1400" kern="0" dirty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Arial"/>
              </a:rPr>
              <a:t>последствия </a:t>
            </a:r>
            <a:r>
              <a:rPr lang="ru-RU" sz="1400" kern="0" dirty="0">
                <a:latin typeface="IBM Plex Sans"/>
                <a:ea typeface="IBM Plex Sans"/>
                <a:cs typeface="IBM Plex Sans"/>
                <a:sym typeface="Arial"/>
              </a:rPr>
              <a:t>незначительны, и вряд ли это произойдет. Эти типы угроз, как правило, игнорируются и часто имеют </a:t>
            </a:r>
            <a:r>
              <a:rPr lang="ru-RU" sz="1400" b="1" i="1" kern="0" dirty="0">
                <a:solidFill>
                  <a:srgbClr val="00B050"/>
                </a:solidFill>
                <a:latin typeface="IBM Plex Sans"/>
                <a:ea typeface="IBM Plex Sans"/>
                <a:cs typeface="IBM Plex Sans"/>
                <a:sym typeface="Arial"/>
              </a:rPr>
              <a:t>зелёную цветовую кодировку</a:t>
            </a:r>
            <a:r>
              <a:rPr lang="ru-RU" sz="1400" kern="0" dirty="0">
                <a:latin typeface="IBM Plex Sans"/>
                <a:ea typeface="IBM Plex Sans"/>
                <a:cs typeface="IBM Plex Sans"/>
                <a:sym typeface="Arial"/>
              </a:rPr>
              <a:t>.</a:t>
            </a:r>
          </a:p>
          <a:p>
            <a:pPr marL="354013" indent="-346075" defTabSz="534650">
              <a:spcAft>
                <a:spcPts val="600"/>
              </a:spcAft>
              <a:buClr>
                <a:schemeClr val="accent1"/>
              </a:buClr>
              <a:buSzPct val="100000"/>
              <a:buFont typeface="IBM Plex Sans"/>
              <a:buChar char="•"/>
            </a:pPr>
            <a:r>
              <a:rPr lang="ru-RU" sz="1400" b="1" kern="0" dirty="0">
                <a:latin typeface="IBM Plex Sans"/>
                <a:ea typeface="IBM Plex Sans"/>
                <a:cs typeface="IBM Plex Sans"/>
                <a:sym typeface="Arial"/>
              </a:rPr>
              <a:t>Средний: </a:t>
            </a:r>
            <a:r>
              <a:rPr lang="ru-RU" sz="1400" kern="0" dirty="0">
                <a:latin typeface="IBM Plex Sans"/>
                <a:ea typeface="IBM Plex Sans"/>
                <a:cs typeface="IBM Plex Sans"/>
                <a:sym typeface="Arial"/>
              </a:rPr>
              <a:t>вероятность возникновения не позволяет их игнорировать, а последствия могут быть ощутимыми. Если возможно, необходимо принять меры для предотвращения возникновения средних рисков, но следует помнить, что они не являются приоритетными и не могут критично влиять на успех проекта. Имеют цветовую маркировку </a:t>
            </a:r>
            <a:r>
              <a:rPr lang="ru-RU" sz="1400" b="1" i="1" kern="0" dirty="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Arial"/>
              </a:rPr>
              <a:t>жёлтого цвета</a:t>
            </a:r>
            <a:r>
              <a:rPr lang="ru-RU" sz="1400" kern="0" dirty="0">
                <a:latin typeface="IBM Plex Sans"/>
                <a:ea typeface="IBM Plex Sans"/>
                <a:cs typeface="IBM Plex Sans"/>
                <a:sym typeface="Arial"/>
              </a:rPr>
              <a:t>. </a:t>
            </a:r>
          </a:p>
          <a:p>
            <a:pPr marL="354013" indent="-346075" defTabSz="534650">
              <a:spcAft>
                <a:spcPts val="600"/>
              </a:spcAft>
              <a:buClr>
                <a:schemeClr val="accent1"/>
              </a:buClr>
              <a:buSzPct val="100000"/>
              <a:buFont typeface="IBM Plex Sans"/>
              <a:buChar char="•"/>
            </a:pPr>
            <a:r>
              <a:rPr lang="ru-RU" sz="1400" b="1" kern="0" dirty="0">
                <a:latin typeface="IBM Plex Sans"/>
                <a:ea typeface="IBM Plex Sans"/>
                <a:cs typeface="IBM Plex Sans"/>
                <a:sym typeface="Arial"/>
              </a:rPr>
              <a:t>Высокий: </a:t>
            </a:r>
            <a:r>
              <a:rPr lang="ru-RU" sz="1400" kern="0" dirty="0">
                <a:latin typeface="IBM Plex Sans"/>
                <a:ea typeface="IBM Plex Sans"/>
                <a:cs typeface="IBM Plex Sans"/>
                <a:sym typeface="Arial"/>
              </a:rPr>
              <a:t>имеют серьёзные последствия и, вполне вероятно, реализуются. На них следует реагировать в ближайшем будущем. Они часто окрашены также в </a:t>
            </a:r>
            <a:r>
              <a:rPr lang="ru-RU" sz="1400" b="1" i="1" kern="0" dirty="0">
                <a:solidFill>
                  <a:srgbClr val="FFFF00"/>
                </a:solidFill>
                <a:latin typeface="IBM Plex Sans"/>
                <a:ea typeface="IBM Plex Sans"/>
                <a:cs typeface="IBM Plex Sans"/>
                <a:sym typeface="Arial"/>
              </a:rPr>
              <a:t>жёлтый</a:t>
            </a:r>
            <a:r>
              <a:rPr lang="ru-RU" sz="1400" kern="0" dirty="0">
                <a:latin typeface="IBM Plex Sans"/>
                <a:ea typeface="IBM Plex Sans"/>
                <a:cs typeface="IBM Plex Sans"/>
                <a:sym typeface="Arial"/>
              </a:rPr>
              <a:t> или </a:t>
            </a:r>
            <a:r>
              <a:rPr lang="ru-RU" sz="1400" b="1" i="1" kern="0" dirty="0">
                <a:solidFill>
                  <a:srgbClr val="FFC000"/>
                </a:solidFill>
                <a:latin typeface="IBM Plex Sans"/>
                <a:ea typeface="IBM Plex Sans"/>
                <a:cs typeface="IBM Plex Sans"/>
                <a:sym typeface="Arial"/>
              </a:rPr>
              <a:t>оранжевый цвет</a:t>
            </a:r>
            <a:r>
              <a:rPr lang="ru-RU" sz="1400" kern="0" dirty="0">
                <a:latin typeface="IBM Plex Sans"/>
                <a:ea typeface="IBM Plex Sans"/>
                <a:cs typeface="IBM Plex Sans"/>
                <a:sym typeface="Arial"/>
              </a:rPr>
              <a:t>.</a:t>
            </a:r>
          </a:p>
          <a:p>
            <a:pPr marL="354013" indent="-346075" defTabSz="534650">
              <a:spcAft>
                <a:spcPts val="600"/>
              </a:spcAft>
              <a:buClr>
                <a:schemeClr val="accent1"/>
              </a:buClr>
              <a:buSzPct val="100000"/>
              <a:buFont typeface="IBM Plex Sans"/>
              <a:buChar char="•"/>
            </a:pPr>
            <a:r>
              <a:rPr lang="ru-RU" sz="1400" b="1" kern="0" dirty="0">
                <a:latin typeface="IBM Plex Sans"/>
                <a:ea typeface="IBM Plex Sans"/>
                <a:cs typeface="IBM Plex Sans"/>
                <a:sym typeface="Arial"/>
              </a:rPr>
              <a:t>Экстремальный: </a:t>
            </a:r>
            <a:r>
              <a:rPr lang="ru-RU" sz="1400" kern="0" dirty="0">
                <a:latin typeface="IBM Plex Sans"/>
                <a:ea typeface="IBM Plex Sans"/>
                <a:cs typeface="IBM Plex Sans"/>
                <a:sym typeface="Arial"/>
              </a:rPr>
              <a:t>катастрофические риски, которые имеют серьёзные последствия и имеют высокую вероятность возникновения. </a:t>
            </a:r>
            <a:r>
              <a:rPr lang="ru-RU" sz="1400" b="1" i="1" kern="0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Arial"/>
              </a:rPr>
              <a:t>Имеют высший приоритет.</a:t>
            </a:r>
            <a:r>
              <a:rPr lang="ru-RU" sz="1400" kern="0" dirty="0">
                <a:latin typeface="IBM Plex Sans"/>
                <a:ea typeface="IBM Plex Sans"/>
                <a:cs typeface="IBM Plex Sans"/>
                <a:sym typeface="Arial"/>
              </a:rPr>
              <a:t> Могут угрожать успешности выполнения большей части поставленных задач. Следует немедленно предпринять меры по устранению или снижению возможных последствий. Их часто окрашивают в </a:t>
            </a:r>
            <a:r>
              <a:rPr lang="ru-RU" sz="1400" b="1" i="1" kern="0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Arial"/>
              </a:rPr>
              <a:t>красный цвет</a:t>
            </a:r>
            <a:r>
              <a:rPr lang="ru-RU" sz="1400" kern="0" dirty="0">
                <a:latin typeface="IBM Plex Sans"/>
                <a:ea typeface="IBM Plex Sans"/>
                <a:cs typeface="IBM Plex Sans"/>
                <a:sym typeface="Arial"/>
              </a:rPr>
              <a:t>. 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66963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Рейтинг рисков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245899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какой документ появляется на выходе идентификации, оценки и анализа рисков?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8467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Реестр рисков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graphicFrame>
        <p:nvGraphicFramePr>
          <p:cNvPr id="8" name="Таблица 7">
            <a:extLst>
              <a:ext uri="{FF2B5EF4-FFF2-40B4-BE49-F238E27FC236}">
                <a16:creationId xmlns:a16="http://schemas.microsoft.com/office/drawing/2014/main" id="{B067905D-766E-4EB9-BA5A-83E1638BBA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496509"/>
              </p:ext>
            </p:extLst>
          </p:nvPr>
        </p:nvGraphicFramePr>
        <p:xfrm>
          <a:off x="540000" y="1329663"/>
          <a:ext cx="8332781" cy="184192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33078">
                  <a:extLst>
                    <a:ext uri="{9D8B030D-6E8A-4147-A177-3AD203B41FA5}">
                      <a16:colId xmlns:a16="http://schemas.microsoft.com/office/drawing/2014/main" val="4151061584"/>
                    </a:ext>
                  </a:extLst>
                </a:gridCol>
                <a:gridCol w="1115878">
                  <a:extLst>
                    <a:ext uri="{9D8B030D-6E8A-4147-A177-3AD203B41FA5}">
                      <a16:colId xmlns:a16="http://schemas.microsoft.com/office/drawing/2014/main" val="500674136"/>
                    </a:ext>
                  </a:extLst>
                </a:gridCol>
                <a:gridCol w="1433593">
                  <a:extLst>
                    <a:ext uri="{9D8B030D-6E8A-4147-A177-3AD203B41FA5}">
                      <a16:colId xmlns:a16="http://schemas.microsoft.com/office/drawing/2014/main" val="2929806538"/>
                    </a:ext>
                  </a:extLst>
                </a:gridCol>
                <a:gridCol w="1232115">
                  <a:extLst>
                    <a:ext uri="{9D8B030D-6E8A-4147-A177-3AD203B41FA5}">
                      <a16:colId xmlns:a16="http://schemas.microsoft.com/office/drawing/2014/main" val="3784578437"/>
                    </a:ext>
                  </a:extLst>
                </a:gridCol>
                <a:gridCol w="1077133">
                  <a:extLst>
                    <a:ext uri="{9D8B030D-6E8A-4147-A177-3AD203B41FA5}">
                      <a16:colId xmlns:a16="http://schemas.microsoft.com/office/drawing/2014/main" val="3871214276"/>
                    </a:ext>
                  </a:extLst>
                </a:gridCol>
                <a:gridCol w="1255362">
                  <a:extLst>
                    <a:ext uri="{9D8B030D-6E8A-4147-A177-3AD203B41FA5}">
                      <a16:colId xmlns:a16="http://schemas.microsoft.com/office/drawing/2014/main" val="1312763244"/>
                    </a:ext>
                  </a:extLst>
                </a:gridCol>
                <a:gridCol w="1185622">
                  <a:extLst>
                    <a:ext uri="{9D8B030D-6E8A-4147-A177-3AD203B41FA5}">
                      <a16:colId xmlns:a16="http://schemas.microsoft.com/office/drawing/2014/main" val="1219140214"/>
                    </a:ext>
                  </a:extLst>
                </a:gridCol>
              </a:tblGrid>
              <a:tr h="909842">
                <a:tc>
                  <a:txBody>
                    <a:bodyPr/>
                    <a:lstStyle/>
                    <a:p>
                      <a:pPr marL="107315" marR="9652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</a:rPr>
                        <a:t>Категория риска</a:t>
                      </a:r>
                      <a:endParaRPr lang="ru-RU" sz="1200" b="1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315" marR="9652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</a:rPr>
                        <a:t>Описание риска</a:t>
                      </a:r>
                      <a:endParaRPr lang="ru-RU" sz="1200" b="1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315" marR="9652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</a:rPr>
                        <a:t>Возможные последствия реализации риска</a:t>
                      </a:r>
                      <a:endParaRPr lang="ru-RU" sz="1200" b="1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315" marR="9652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</a:rPr>
                        <a:t>Вероятность возникновения</a:t>
                      </a:r>
                      <a:endParaRPr lang="ru-RU" sz="1200" b="1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315" marR="9652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</a:rPr>
                        <a:t>Влияние на проект</a:t>
                      </a:r>
                      <a:endParaRPr lang="ru-RU" sz="1200" b="1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315" marR="9652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</a:rPr>
                        <a:t>Мероприятия по снижению риска</a:t>
                      </a:r>
                      <a:endParaRPr lang="ru-RU" sz="1200" b="1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315" marR="96520"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200" b="1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</a:rPr>
                        <a:t>Владелец риска</a:t>
                      </a:r>
                      <a:endParaRPr lang="ru-RU" sz="1200" b="1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963722"/>
                  </a:ext>
                </a:extLst>
              </a:tr>
              <a:tr h="932081">
                <a:tc>
                  <a:txBody>
                    <a:bodyPr/>
                    <a:lstStyle/>
                    <a:p>
                      <a:pPr marL="107315" marR="9652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b="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Чистые риски</a:t>
                      </a: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315" marR="9652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b="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Отсутствие на рынке разработчиков необходимой квалификации</a:t>
                      </a: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96520" lvl="0" indent="0" algn="ctr">
                        <a:lnSpc>
                          <a:spcPts val="1275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297815" algn="l"/>
                          <a:tab pos="298450" algn="l"/>
                        </a:tabLst>
                      </a:pPr>
                      <a:r>
                        <a:rPr lang="ru-RU" sz="1000" b="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Срыв сроков разработки 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MVP</a:t>
                      </a:r>
                      <a:endParaRPr lang="ru-RU" sz="1000" b="0" dirty="0">
                        <a:solidFill>
                          <a:schemeClr val="tx1"/>
                        </a:solidFill>
                        <a:effectLst/>
                        <a:latin typeface="IBM Plex Sans" panose="020B05030502030002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315" marR="9652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b="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315" marR="9652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b="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Высокое</a:t>
                      </a: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96520" lvl="0" indent="0" algn="ctr">
                        <a:spcBef>
                          <a:spcPts val="600"/>
                        </a:spcBef>
                        <a:spcAft>
                          <a:spcPts val="600"/>
                        </a:spcAft>
                        <a:buSzPts val="1000"/>
                        <a:buFont typeface="Symbol" panose="05050102010706020507" pitchFamily="18" charset="2"/>
                        <a:buNone/>
                        <a:tabLst>
                          <a:tab pos="295910" algn="l"/>
                          <a:tab pos="296545" algn="l"/>
                        </a:tabLst>
                      </a:pPr>
                      <a:r>
                        <a:rPr lang="ru-RU" sz="1000" b="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Symbol" panose="05050102010706020507" pitchFamily="18" charset="2"/>
                          <a:cs typeface="Symbol" panose="05050102010706020507" pitchFamily="18" charset="2"/>
                        </a:rPr>
                        <a:t>Привлечение разработчиков и дальнейшее их обучение (повышение квалификации)</a:t>
                      </a: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7315" marR="96520"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ru-RU" sz="1000" b="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Руководитель отдела 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IBM Plex Sans" panose="020B05030502030002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HR</a:t>
                      </a:r>
                    </a:p>
                  </a:txBody>
                  <a:tcPr marL="0" marR="0" marT="0" marB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138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112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Сделали в самом начале и забыли потом?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0444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66963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НЕТ!  </a:t>
            </a:r>
            <a:r>
              <a:rPr lang="en-US" dirty="0">
                <a:solidFill>
                  <a:schemeClr val="dk1"/>
                </a:solidFill>
              </a:rPr>
              <a:t>Project manager </a:t>
            </a:r>
            <a:r>
              <a:rPr lang="ru-RU" dirty="0">
                <a:solidFill>
                  <a:schemeClr val="dk1"/>
                </a:solidFill>
              </a:rPr>
              <a:t>следит за рисками на протяжении всего проекта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E6C909-DB2A-4771-8B27-AB8C1A9CE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95" y="1108368"/>
            <a:ext cx="4644543" cy="35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4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96724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8750" y="1237716"/>
            <a:ext cx="434871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Как идентифицировать риски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Оценка рисков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Диаграмма Исикавы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 по идентификации и оценке рисков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Реестр рисков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450;p60">
            <a:extLst>
              <a:ext uri="{FF2B5EF4-FFF2-40B4-BE49-F238E27FC236}">
                <a16:creationId xmlns:a16="http://schemas.microsoft.com/office/drawing/2014/main" id="{42108BAA-B877-4270-BAD9-D66A23CF86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223" y="1627321"/>
            <a:ext cx="3089069" cy="2386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риски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78610"/>
            <a:ext cx="4380713" cy="27409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это неопределенное событие или условие, которое в случае возникновения оказывает воздействие (позитивное или негативное) по меньшей мере на одну из целей проекта, например, на сроки, стоимость, содержание или качество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Риски проекта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F93A9C-F4BD-4808-8CFD-3DFA01F0E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06" y="1723754"/>
            <a:ext cx="3237794" cy="249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1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Какие Вы знаете категории рисков?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793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70861"/>
            <a:ext cx="6620218" cy="27409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54013" marR="2970" indent="-342900" defTabSz="53465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Чистые риски </a:t>
            </a:r>
            <a:r>
              <a:rPr lang="ru-RU" sz="1400" kern="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–</a:t>
            </a:r>
            <a:r>
              <a:rPr lang="ru-RU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400" kern="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риски с негативным влиянием, представляющие потенциальную угрозу для проекта.</a:t>
            </a:r>
          </a:p>
          <a:p>
            <a:pPr marL="354013" marR="2970" indent="-342900" defTabSz="53465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Возможности </a:t>
            </a:r>
            <a:r>
              <a:rPr lang="ru-RU" sz="1400" kern="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– риски с позитивным влиянием, являющиеся потенциально благоприятными событиями для проекта.</a:t>
            </a:r>
          </a:p>
          <a:p>
            <a:pPr marL="354013" marR="2970" indent="-342900" defTabSz="534650">
              <a:lnSpc>
                <a:spcPct val="150000"/>
              </a:lnSpc>
              <a:buClr>
                <a:srgbClr val="FC2C38"/>
              </a:buClr>
              <a:buSzPts val="3300"/>
              <a:buFont typeface="IBM Plex Sans"/>
              <a:buChar char="•"/>
            </a:pPr>
            <a:r>
              <a:rPr lang="ru-RU" sz="1400" b="1" kern="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Бизнес-риски </a:t>
            </a:r>
            <a:r>
              <a:rPr lang="ru-RU" sz="1400" kern="0" dirty="0">
                <a:solidFill>
                  <a:srgbClr val="000000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– возможные события в будущем, представляющие как угрозу, так и благоприятную возможность для проекта.</a:t>
            </a:r>
          </a:p>
          <a:p>
            <a:pPr marL="267325" marR="2970" indent="-256186" defTabSz="534650">
              <a:lnSpc>
                <a:spcPct val="115000"/>
              </a:lnSpc>
              <a:buClr>
                <a:srgbClr val="FC2C38"/>
              </a:buClr>
              <a:buSzPts val="3300"/>
              <a:buFont typeface="IBM Plex Sans"/>
              <a:buChar char="•"/>
            </a:pPr>
            <a:endParaRPr lang="ru-RU" sz="1400" kern="0" dirty="0">
              <a:solidFill>
                <a:srgbClr val="000000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1139" marR="2970" defTabSz="534650">
              <a:lnSpc>
                <a:spcPct val="115000"/>
              </a:lnSpc>
              <a:buClr>
                <a:srgbClr val="FC2C38"/>
              </a:buClr>
              <a:buSzPts val="3300"/>
            </a:pPr>
            <a:r>
              <a:rPr lang="ru-RU" sz="1400" kern="0" dirty="0">
                <a:solidFill>
                  <a:schemeClr val="accent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Так же риски можно классифицировать на </a:t>
            </a:r>
            <a:r>
              <a:rPr lang="ru-RU" sz="1400" b="1" kern="0" dirty="0">
                <a:solidFill>
                  <a:schemeClr val="accent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известные </a:t>
            </a:r>
            <a:r>
              <a:rPr lang="ru-RU" sz="1400" kern="0" dirty="0">
                <a:solidFill>
                  <a:schemeClr val="accent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и </a:t>
            </a:r>
            <a:r>
              <a:rPr lang="ru-RU" sz="1400" b="1" kern="0" dirty="0">
                <a:solidFill>
                  <a:schemeClr val="accent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неизвестные</a:t>
            </a:r>
            <a:r>
              <a:rPr lang="ru-RU" sz="1400" kern="0" dirty="0">
                <a:solidFill>
                  <a:schemeClr val="accent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Категории рисков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17009570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833</Words>
  <Application>Microsoft Office PowerPoint</Application>
  <PresentationFormat>Экран (16:9)</PresentationFormat>
  <Paragraphs>137</Paragraphs>
  <Slides>25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25</vt:i4>
      </vt:variant>
    </vt:vector>
  </HeadingPairs>
  <TitlesOfParts>
    <vt:vector size="37" baseType="lpstr">
      <vt:lpstr>Calibri</vt:lpstr>
      <vt:lpstr>IBM Plex Sans</vt:lpstr>
      <vt:lpstr>Arial</vt:lpstr>
      <vt:lpstr>Roboto</vt:lpstr>
      <vt:lpstr>IBM Plex Sans SemiBold</vt:lpstr>
      <vt:lpstr>Symbol</vt:lpstr>
      <vt:lpstr>Wingdings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Что такое риски проекта?</vt:lpstr>
      <vt:lpstr>Риски проекта</vt:lpstr>
      <vt:lpstr>Какие Вы знаете категории рисков?</vt:lpstr>
      <vt:lpstr>Категории рисков</vt:lpstr>
      <vt:lpstr>Пример</vt:lpstr>
      <vt:lpstr>Как идентифицировать риски?</vt:lpstr>
      <vt:lpstr>Диаграмма Исикавы</vt:lpstr>
      <vt:lpstr>Пример Диаграммы Исикавы</vt:lpstr>
      <vt:lpstr>Кейсы</vt:lpstr>
      <vt:lpstr>Презентация PowerPoint</vt:lpstr>
      <vt:lpstr>Идентифицировали, а что дальше?</vt:lpstr>
      <vt:lpstr>Матрица рисков</vt:lpstr>
      <vt:lpstr>Рейтинг рисков</vt:lpstr>
      <vt:lpstr>А какой документ появляется на выходе идентификации, оценки и анализа рисков?</vt:lpstr>
      <vt:lpstr>Реестр рисков</vt:lpstr>
      <vt:lpstr>Сделали в самом начале и забыли потом?</vt:lpstr>
      <vt:lpstr>НЕТ!  Project manager следит за рисками на протяжении всего проекта</vt:lpstr>
      <vt:lpstr>Презентация PowerPoint</vt:lpstr>
      <vt:lpstr>Поделитесь с нами обратной связью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96</cp:revision>
  <dcterms:modified xsi:type="dcterms:W3CDTF">2022-05-05T09:46:02Z</dcterms:modified>
</cp:coreProperties>
</file>